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4"/>
  </p:notesMasterIdLst>
  <p:handoutMasterIdLst>
    <p:handoutMasterId r:id="rId5"/>
  </p:handoutMasterIdLst>
  <p:sldIdLst>
    <p:sldId id="420" r:id="rId2"/>
    <p:sldId id="421" r:id="rId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pos="52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B9"/>
    <a:srgbClr val="FF5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11"/>
    <p:restoredTop sz="92051" autoAdjust="0"/>
  </p:normalViewPr>
  <p:slideViewPr>
    <p:cSldViewPr showGuides="1">
      <p:cViewPr>
        <p:scale>
          <a:sx n="110" d="100"/>
          <a:sy n="110" d="100"/>
        </p:scale>
        <p:origin x="2112" y="72"/>
      </p:cViewPr>
      <p:guideLst>
        <p:guide orient="horz" pos="4110"/>
        <p:guide pos="5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B7CAB4C8-0918-E243-8D52-1AB248392A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45E5CA55-9938-A94C-A894-669A519CB5B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63844" name="Rectangle 4">
            <a:extLst>
              <a:ext uri="{FF2B5EF4-FFF2-40B4-BE49-F238E27FC236}">
                <a16:creationId xmlns:a16="http://schemas.microsoft.com/office/drawing/2014/main" id="{246FB146-8764-AF40-9D54-045215914BA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63845" name="Rectangle 5">
            <a:extLst>
              <a:ext uri="{FF2B5EF4-FFF2-40B4-BE49-F238E27FC236}">
                <a16:creationId xmlns:a16="http://schemas.microsoft.com/office/drawing/2014/main" id="{110782BF-7A36-134D-A425-70F91EBFF98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9F2FEF6-D522-044D-B6CE-506B912C456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82E05FED-72A7-1940-A49E-52019D4442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FF68129C-C54E-DA45-BA4B-42EBCA1770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7FCFFCAD-7C12-D145-A308-E67F0A3E81C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3" name="Rectangle 5">
            <a:extLst>
              <a:ext uri="{FF2B5EF4-FFF2-40B4-BE49-F238E27FC236}">
                <a16:creationId xmlns:a16="http://schemas.microsoft.com/office/drawing/2014/main" id="{50D036C4-12EA-3D42-BBE2-D62B369D36E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155654" name="Rectangle 6">
            <a:extLst>
              <a:ext uri="{FF2B5EF4-FFF2-40B4-BE49-F238E27FC236}">
                <a16:creationId xmlns:a16="http://schemas.microsoft.com/office/drawing/2014/main" id="{754D7497-977F-6A45-8DA5-2DA1AF51FA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55655" name="Rectangle 7">
            <a:extLst>
              <a:ext uri="{FF2B5EF4-FFF2-40B4-BE49-F238E27FC236}">
                <a16:creationId xmlns:a16="http://schemas.microsoft.com/office/drawing/2014/main" id="{2EDE8C41-0858-FA4D-8EC6-73F53BB1A6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4E81ED3-D9E5-B84A-8FC2-1EB1CE2C8D1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ＭＳ Ｐゴシック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’image des diapositives 1">
            <a:extLst>
              <a:ext uri="{FF2B5EF4-FFF2-40B4-BE49-F238E27FC236}">
                <a16:creationId xmlns:a16="http://schemas.microsoft.com/office/drawing/2014/main" id="{C3BF7763-76D6-454D-BD04-022B5F9B00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Espace réservé des commentaires 2">
            <a:extLst>
              <a:ext uri="{FF2B5EF4-FFF2-40B4-BE49-F238E27FC236}">
                <a16:creationId xmlns:a16="http://schemas.microsoft.com/office/drawing/2014/main" id="{2984C488-EA13-1042-974E-D5A4B5D0F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>
              <a:latin typeface="Arial" panose="020B0604020202020204" pitchFamily="34" charset="0"/>
            </a:endParaRPr>
          </a:p>
        </p:txBody>
      </p:sp>
      <p:sp>
        <p:nvSpPr>
          <p:cNvPr id="17411" name="Espace réservé du numéro de diapositive 3">
            <a:extLst>
              <a:ext uri="{FF2B5EF4-FFF2-40B4-BE49-F238E27FC236}">
                <a16:creationId xmlns:a16="http://schemas.microsoft.com/office/drawing/2014/main" id="{D424ED72-5C9C-ED49-9CC2-B43C622050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0D76D57-D649-EB40-918F-496F5D04AF4E}" type="slidenum">
              <a:rPr lang="fr-FR" altLang="fr-FR"/>
              <a:pPr/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’image des diapositives 1">
            <a:extLst>
              <a:ext uri="{FF2B5EF4-FFF2-40B4-BE49-F238E27FC236}">
                <a16:creationId xmlns:a16="http://schemas.microsoft.com/office/drawing/2014/main" id="{F15DE6B9-D227-5041-83B1-51E99EF3FC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Espace réservé des commentaires 2">
            <a:extLst>
              <a:ext uri="{FF2B5EF4-FFF2-40B4-BE49-F238E27FC236}">
                <a16:creationId xmlns:a16="http://schemas.microsoft.com/office/drawing/2014/main" id="{03FB30A0-8A7E-6C41-AB47-9C0EE8A17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9459" name="Espace réservé du numéro de diapositive 3">
            <a:extLst>
              <a:ext uri="{FF2B5EF4-FFF2-40B4-BE49-F238E27FC236}">
                <a16:creationId xmlns:a16="http://schemas.microsoft.com/office/drawing/2014/main" id="{2F3CB4DE-393F-5F4D-B281-8C028ACC60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407EC9-57DF-494D-A512-CD7BBAB3CE50}" type="slidenum">
              <a:rPr lang="fr-FR" altLang="fr-FR"/>
              <a:pPr/>
              <a:t>2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37DCDD-894C-7D45-A6F4-7AB59C50FD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5AC7B12-0BB1-1940-9E07-A13E16CFFF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A7D96B-4427-2D4B-A67E-7BBA9D9930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33928-417C-6840-828C-7C95B05D8D1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6761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A7C5618-A409-E94D-8BF3-2A18559D4E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6184D9B-C504-1946-89A6-17C66A141D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53C2A31-94D3-C447-9024-F03E4E7E0B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B74E9-91C4-4B4B-B0E4-A1623C3FC6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0598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B52FB0-6C88-B74D-A386-B0F0187883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318D7B-8257-0A4C-BCCC-997DC64054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43E3B8F-DA26-1F48-BF5F-194E16028A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5A5CA-FE0D-5F4E-B5F8-E22A2DE73B6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09210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03BFDF-EE54-904C-99D8-85316AD91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2E3EF2-65CC-E948-BF25-47D307EFEB67}" type="datetimeFigureOut">
              <a:rPr lang="fr-FR" altLang="fr-FR"/>
              <a:pPr>
                <a:defRPr/>
              </a:pPr>
              <a:t>25/05/2021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F8B69B-305B-E943-863F-B80F8A446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481906-83F7-1142-AD30-7BF56B73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64F073-7227-DD41-9C41-5705A202FD1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9490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A42494-BE71-DF40-90F9-0F9C62A056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F6FFF5-E1E5-4A4C-85D0-5FA5DED8D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91601AE-E681-0F4D-B2D0-09639CCC0D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85DDF-0FAB-8E4F-86DD-E7BDB0BCDA9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9613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9EF498-63E6-7948-A576-C9935E02E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3A900C-8873-2045-AFD7-9AEA36C060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72C1BD4-5BF6-D443-A119-71B4D36D4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61DDA-D021-4A46-87EA-DD07E843C5F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1281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BF7172C-599A-244D-A4C7-B58A60A808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FEA768-9219-2D4C-8D5D-178BC76F9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9DD10EF4-A2AF-624B-A464-535A1427F2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5CBE8-3C40-3B42-9EB4-DE9EA5C7C2A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0928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543EBF3-22CE-004C-A4F0-006B51D31D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5AF7D3-69F3-A748-968E-65A3EEF3C3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F0AF0C0-812F-FF44-B17F-FAC0D18DBF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AAB91-110A-B642-B7B0-372271B79F4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4560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57D3DE0-23F1-3848-B956-50B67CA65D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70B573B8-500D-1A40-BD12-D690AC87DC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42F1957-57BD-6C4F-A582-4F0B275E36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A1901-361E-A148-BBEC-15D7AFAF425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311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54AAE6-A0DD-8043-9936-EAF865BE88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D17741-F2C0-7141-B34B-924D91BEDB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775CB8E-18B7-8A44-B8D8-9DEECED2C4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FD909-4FB8-C54F-AF8E-604055D0589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481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810235-5A7E-2242-8E4B-0AE9E31459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2DEDCF-E24E-9549-8052-3F9E580CC3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FD49E55-322D-634E-B1F2-C6890BC48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819AC-5E38-CF4D-8CBF-625C3032ABD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7822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BB13DAC-13A9-B54F-B430-3FAF869EE4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1034D6F-FFAA-EB43-839C-4CDEA74D6E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CEBCFE1-EF72-C049-B961-1CB81F7A9B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5BECA-633E-1041-BD47-1B07FFC5866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5089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D882F03A-471E-974C-A351-078488425D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F80AA28-6EB1-3B4B-A986-0A81D3ECBD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8CCB39-12FF-274B-9DBB-0FAC4042F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24933" name="Rectangle 5">
            <a:extLst>
              <a:ext uri="{FF2B5EF4-FFF2-40B4-BE49-F238E27FC236}">
                <a16:creationId xmlns:a16="http://schemas.microsoft.com/office/drawing/2014/main" id="{19E6D472-A126-924D-8C21-54454E83BB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24934" name="Rectangle 6">
            <a:extLst>
              <a:ext uri="{FF2B5EF4-FFF2-40B4-BE49-F238E27FC236}">
                <a16:creationId xmlns:a16="http://schemas.microsoft.com/office/drawing/2014/main" id="{8A8B7BC8-7789-8646-9CBA-0E3BF178F8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24935" name="Rectangle 7">
            <a:extLst>
              <a:ext uri="{FF2B5EF4-FFF2-40B4-BE49-F238E27FC236}">
                <a16:creationId xmlns:a16="http://schemas.microsoft.com/office/drawing/2014/main" id="{F711748E-C707-8A44-BE7F-6811AEA3A0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021ADF77-4270-1A4B-BABE-C2ED28E9D96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E60368E6-B6DE-584B-BF96-E362E1C78AD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DFCEF11B-C81C-8E46-BE9C-703D959C0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EDB93F75-B56A-F54F-8BBE-24888AA0C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CC1ACB3A-808E-7B4C-9EC6-B8512B5E4A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EC84BA65-D3D1-FE4C-A8D1-12D04C6BA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240038D0-51CC-C044-A1FE-CAE8F2FCD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4EFF5D86-1D7E-954B-8ACF-54144B94D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E9A74401-FA0A-D746-A073-BEE5801D1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033C0DEC-CF51-2745-BB07-FBB9C1260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BB96839E-C9E4-6E4B-9CF5-6F686AC61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28B7A954-43D4-EA41-9E81-7D7AB4C05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66955A4A-883B-9848-838C-8758B1744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70B4EDCB-8378-FA48-ADD1-DF16CFA7C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BF44576B-294C-9843-8557-BC6E1D8FA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294D5284-6258-2A4E-A560-50494D744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2394A569-BB2D-114C-86CC-6B64BE0FC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7D2361DB-2B12-0D4F-B9AB-85F5C6F3A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5BD79D4A-C280-0441-A96E-93C91878A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BE120E70-FE15-4E40-B1D1-14BD15E4E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99644242-AD15-A448-B270-6B4CDCD99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0487E091-8EEA-2542-8ABA-EB6A0AFB4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461A71EC-B2E3-DA47-8BF3-E3D44FF67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419A72BF-0FF9-984B-BA93-DC08EF53C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1EC0E64A-AB25-9246-9530-4F7E6050F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D14419C8-CF94-2E46-A6C3-E35B55503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F482041D-EDFC-CD4A-BAC0-D438B2140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1449F77E-DB0C-4F42-BE17-1312CE4CB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A1682656-BE1B-3F4A-B295-8A77C536D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29BD293E-6B18-6549-AAC1-3C2DE9BCF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C2A5DDD4-A7D5-4743-81C8-5650A9E9A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8F71B17B-6C63-5149-9243-0CC3B62E4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9D945D37-7E7C-4546-B956-323BF63F8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altLang="fr-F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1" r:id="rId1"/>
    <p:sldLayoutId id="2147484632" r:id="rId2"/>
    <p:sldLayoutId id="2147484633" r:id="rId3"/>
    <p:sldLayoutId id="2147484634" r:id="rId4"/>
    <p:sldLayoutId id="2147484635" r:id="rId5"/>
    <p:sldLayoutId id="2147484636" r:id="rId6"/>
    <p:sldLayoutId id="2147484637" r:id="rId7"/>
    <p:sldLayoutId id="2147484638" r:id="rId8"/>
    <p:sldLayoutId id="2147484639" r:id="rId9"/>
    <p:sldLayoutId id="2147484640" r:id="rId10"/>
    <p:sldLayoutId id="2147484641" r:id="rId11"/>
    <p:sldLayoutId id="214748464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Arial" charset="0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>
            <a:extLst>
              <a:ext uri="{FF2B5EF4-FFF2-40B4-BE49-F238E27FC236}">
                <a16:creationId xmlns:a16="http://schemas.microsoft.com/office/drawing/2014/main" id="{AECB5DB4-CA8E-374A-9A80-C6FC9F47F18E}"/>
              </a:ext>
            </a:extLst>
          </p:cNvPr>
          <p:cNvSpPr/>
          <p:nvPr/>
        </p:nvSpPr>
        <p:spPr>
          <a:xfrm>
            <a:off x="3355975" y="1223963"/>
            <a:ext cx="2838450" cy="333375"/>
          </a:xfrm>
          <a:prstGeom prst="roundRect">
            <a:avLst/>
          </a:prstGeom>
          <a:solidFill>
            <a:srgbClr val="BAFE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6385" name="ZoneTexte 4">
            <a:extLst>
              <a:ext uri="{FF2B5EF4-FFF2-40B4-BE49-F238E27FC236}">
                <a16:creationId xmlns:a16="http://schemas.microsoft.com/office/drawing/2014/main" id="{E68A710C-E11E-364B-BD7E-35E9D493B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175" y="28575"/>
            <a:ext cx="7604125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MS PGothic" charset="-128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FR" altLang="fr-FR" sz="1800" b="1" dirty="0">
                <a:latin typeface="+mj-lt"/>
              </a:rPr>
              <a:t>Calendrier 2021/2022 M2 BIP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FR" altLang="fr-FR" sz="1800" b="1" dirty="0">
                <a:latin typeface="+mj-lt"/>
              </a:rPr>
              <a:t>Parcours NUTRITION QUALITE ET SANTE</a:t>
            </a:r>
          </a:p>
        </p:txBody>
      </p:sp>
      <p:sp>
        <p:nvSpPr>
          <p:cNvPr id="16387" name="Rectangle 7">
            <a:extLst>
              <a:ext uri="{FF2B5EF4-FFF2-40B4-BE49-F238E27FC236}">
                <a16:creationId xmlns:a16="http://schemas.microsoft.com/office/drawing/2014/main" id="{9A6B0BFB-257F-E849-B0FE-C3F28DF97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0" y="609600"/>
            <a:ext cx="4446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 b="1" dirty="0"/>
              <a:t>Réunion de rentrée  30 Aout 10h30-12h</a:t>
            </a:r>
            <a:endParaRPr lang="fr-FR" altLang="fr-FR" sz="1800" dirty="0"/>
          </a:p>
        </p:txBody>
      </p:sp>
      <p:sp>
        <p:nvSpPr>
          <p:cNvPr id="11269" name="Rectangle 8">
            <a:extLst>
              <a:ext uri="{FF2B5EF4-FFF2-40B4-BE49-F238E27FC236}">
                <a16:creationId xmlns:a16="http://schemas.microsoft.com/office/drawing/2014/main" id="{E2569C26-0173-6140-8439-779FA0915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" y="1630363"/>
            <a:ext cx="8724900" cy="2984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800">
              <a:solidFill>
                <a:srgbClr val="FFFFFF"/>
              </a:solidFill>
              <a:latin typeface="+mj-lt"/>
              <a:cs typeface="Arial" pitchFamily="34" charset="0"/>
            </a:endParaRPr>
          </a:p>
        </p:txBody>
      </p:sp>
      <p:sp>
        <p:nvSpPr>
          <p:cNvPr id="16389" name="Rectangle 10">
            <a:extLst>
              <a:ext uri="{FF2B5EF4-FFF2-40B4-BE49-F238E27FC236}">
                <a16:creationId xmlns:a16="http://schemas.microsoft.com/office/drawing/2014/main" id="{F4ED76FE-306F-AC41-9767-6013902B0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463" y="1601788"/>
            <a:ext cx="1684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b="1"/>
              <a:t>SEPTEMBRE </a:t>
            </a:r>
            <a:endParaRPr lang="fr-FR" altLang="fr-FR"/>
          </a:p>
        </p:txBody>
      </p:sp>
      <p:sp>
        <p:nvSpPr>
          <p:cNvPr id="16390" name="Rectangle 11">
            <a:extLst>
              <a:ext uri="{FF2B5EF4-FFF2-40B4-BE49-F238E27FC236}">
                <a16:creationId xmlns:a16="http://schemas.microsoft.com/office/drawing/2014/main" id="{01639F8F-2C0F-064C-9313-0012EF524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1955800"/>
            <a:ext cx="2192337" cy="1363663"/>
          </a:xfrm>
          <a:prstGeom prst="rect">
            <a:avLst/>
          </a:prstGeom>
          <a:solidFill>
            <a:srgbClr val="ADC0F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1272" name="Rectangle 40">
            <a:extLst>
              <a:ext uri="{FF2B5EF4-FFF2-40B4-BE49-F238E27FC236}">
                <a16:creationId xmlns:a16="http://schemas.microsoft.com/office/drawing/2014/main" id="{371D7AD6-FB44-DB4E-A73A-EC6F56FB4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" y="3743325"/>
            <a:ext cx="8724900" cy="3000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800">
              <a:solidFill>
                <a:srgbClr val="FFFFFF"/>
              </a:solidFill>
              <a:latin typeface="+mj-lt"/>
              <a:cs typeface="Arial" pitchFamily="34" charset="0"/>
            </a:endParaRPr>
          </a:p>
        </p:txBody>
      </p:sp>
      <p:sp>
        <p:nvSpPr>
          <p:cNvPr id="16392" name="Rectangle 22">
            <a:extLst>
              <a:ext uri="{FF2B5EF4-FFF2-40B4-BE49-F238E27FC236}">
                <a16:creationId xmlns:a16="http://schemas.microsoft.com/office/drawing/2014/main" id="{70C32DA5-DADD-2E43-B648-B7618E90E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3716338"/>
            <a:ext cx="1398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b="1"/>
              <a:t>OCTOBRE </a:t>
            </a:r>
            <a:endParaRPr lang="fr-FR" altLang="fr-FR"/>
          </a:p>
        </p:txBody>
      </p:sp>
      <p:sp>
        <p:nvSpPr>
          <p:cNvPr id="16393" name="Rectangle 44">
            <a:extLst>
              <a:ext uri="{FF2B5EF4-FFF2-40B4-BE49-F238E27FC236}">
                <a16:creationId xmlns:a16="http://schemas.microsoft.com/office/drawing/2014/main" id="{04B7239F-294F-6141-B5D1-7E6DB1B58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75" y="1206500"/>
            <a:ext cx="2838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000" b="1">
                <a:solidFill>
                  <a:srgbClr val="0070C0"/>
                </a:solidFill>
              </a:rPr>
              <a:t>PREMIER SEMESTRE</a:t>
            </a:r>
            <a:endParaRPr lang="fr-FR" altLang="fr-FR" sz="2000">
              <a:solidFill>
                <a:srgbClr val="0070C0"/>
              </a:solidFill>
            </a:endParaRPr>
          </a:p>
        </p:txBody>
      </p:sp>
      <p:sp>
        <p:nvSpPr>
          <p:cNvPr id="16394" name="Rectangle 18">
            <a:extLst>
              <a:ext uri="{FF2B5EF4-FFF2-40B4-BE49-F238E27FC236}">
                <a16:creationId xmlns:a16="http://schemas.microsoft.com/office/drawing/2014/main" id="{00D022C2-D1C1-1E41-88E7-157793C6C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38" y="2028825"/>
            <a:ext cx="2362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fr-FR" altLang="fr-FR" sz="1200" b="1" dirty="0"/>
              <a:t>MU5BIQ04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fr-FR" altLang="fr-FR" sz="1200" b="1" u="sng" dirty="0"/>
              <a:t>Du 30 Aout au 03 Septembre</a:t>
            </a:r>
            <a:endParaRPr lang="fr-FR" altLang="fr-FR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fr-FR" altLang="fr-FR" sz="1200" b="1" dirty="0"/>
              <a:t>Composante hygiénique de la qualité des aliments et maîtrise des risques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fr-FR" altLang="fr-FR" sz="1200" b="1" dirty="0"/>
              <a:t> </a:t>
            </a:r>
            <a:r>
              <a:rPr lang="fr-FR" altLang="fr-FR" sz="1100" i="1" dirty="0"/>
              <a:t>Semaine 1 </a:t>
            </a:r>
            <a:r>
              <a:rPr lang="fr-FR" altLang="fr-FR" sz="1200" dirty="0"/>
              <a:t>(F. </a:t>
            </a:r>
            <a:r>
              <a:rPr lang="fr-FR" altLang="fr-FR" sz="1200" dirty="0" err="1"/>
              <a:t>Bolnot</a:t>
            </a:r>
            <a:r>
              <a:rPr lang="fr-FR" altLang="fr-FR" sz="1200" dirty="0"/>
              <a:t>, ENVA)</a:t>
            </a:r>
          </a:p>
        </p:txBody>
      </p:sp>
      <p:sp>
        <p:nvSpPr>
          <p:cNvPr id="16395" name="Rectangle 32">
            <a:extLst>
              <a:ext uri="{FF2B5EF4-FFF2-40B4-BE49-F238E27FC236}">
                <a16:creationId xmlns:a16="http://schemas.microsoft.com/office/drawing/2014/main" id="{2C851251-1038-5844-BDCC-74A738C10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8713" y="1951038"/>
            <a:ext cx="6532562" cy="13700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fr-FR" altLang="fr-FR" sz="1200" b="1" dirty="0"/>
              <a:t>MU5BIQ02-</a:t>
            </a:r>
            <a:r>
              <a:rPr lang="fr-FR" altLang="fr-FR" sz="1100" b="1" dirty="0"/>
              <a:t> </a:t>
            </a:r>
            <a:r>
              <a:rPr lang="fr-FR" altLang="fr-FR" sz="1200" b="1" dirty="0"/>
              <a:t>Connaissance de l’entreprise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b="1" u="sng" dirty="0"/>
              <a:t>Du 06 au 24 septembre </a:t>
            </a:r>
            <a:endParaRPr lang="fr-FR" altLang="fr-FR" sz="1200" u="sng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100" dirty="0"/>
              <a:t>(K. EL </a:t>
            </a:r>
            <a:r>
              <a:rPr lang="fr-FR" altLang="fr-FR" sz="1100" dirty="0" err="1"/>
              <a:t>Hadri</a:t>
            </a:r>
            <a:r>
              <a:rPr lang="fr-FR" altLang="fr-FR" sz="1100" dirty="0"/>
              <a:t>, V. </a:t>
            </a:r>
            <a:r>
              <a:rPr lang="fr-FR" altLang="fr-FR" sz="1100" dirty="0" err="1"/>
              <a:t>Béréziat</a:t>
            </a:r>
            <a:r>
              <a:rPr lang="fr-FR" altLang="fr-FR" sz="1100" dirty="0"/>
              <a:t>, CFA)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dirty="0"/>
              <a:t> 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200" i="1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200" i="1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200" dirty="0"/>
          </a:p>
        </p:txBody>
      </p:sp>
      <p:sp>
        <p:nvSpPr>
          <p:cNvPr id="33804" name="Rectangle 34">
            <a:extLst>
              <a:ext uri="{FF2B5EF4-FFF2-40B4-BE49-F238E27FC236}">
                <a16:creationId xmlns:a16="http://schemas.microsoft.com/office/drawing/2014/main" id="{4C3B1BD8-0615-1F4D-8129-29497AA6A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4538" y="2547938"/>
            <a:ext cx="4324350" cy="719137"/>
          </a:xfrm>
          <a:prstGeom prst="rect">
            <a:avLst/>
          </a:prstGeom>
          <a:solidFill>
            <a:srgbClr val="65F38A"/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800">
              <a:solidFill>
                <a:srgbClr val="FFFFFF"/>
              </a:solidFill>
            </a:endParaRPr>
          </a:p>
        </p:txBody>
      </p:sp>
      <p:sp>
        <p:nvSpPr>
          <p:cNvPr id="16397" name="Rectangle 36">
            <a:extLst>
              <a:ext uri="{FF2B5EF4-FFF2-40B4-BE49-F238E27FC236}">
                <a16:creationId xmlns:a16="http://schemas.microsoft.com/office/drawing/2014/main" id="{76C31C5A-1FF8-5044-8750-283C7DCBE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525" y="2552700"/>
            <a:ext cx="2149475" cy="727075"/>
          </a:xfrm>
          <a:prstGeom prst="rect">
            <a:avLst/>
          </a:prstGeom>
          <a:solidFill>
            <a:srgbClr val="14B347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6398" name="Rectangle 13">
            <a:extLst>
              <a:ext uri="{FF2B5EF4-FFF2-40B4-BE49-F238E27FC236}">
                <a16:creationId xmlns:a16="http://schemas.microsoft.com/office/drawing/2014/main" id="{59957717-D219-4F40-BB87-CF70AEC17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6638" y="2713038"/>
            <a:ext cx="2514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100" b="1" u="sng" dirty="0"/>
              <a:t>Du 06 au 10 septembre</a:t>
            </a:r>
            <a:endParaRPr lang="fr-FR" altLang="fr-FR" sz="1100" u="sng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 b="1" dirty="0"/>
              <a:t>(</a:t>
            </a:r>
            <a:r>
              <a:rPr lang="fr-FR" altLang="fr-FR" sz="1000" dirty="0"/>
              <a:t>gestion – marketing- CFA) </a:t>
            </a:r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5C13C454-88E8-4548-A1AA-8501C75FB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6269038"/>
            <a:ext cx="8724900" cy="485775"/>
          </a:xfrm>
          <a:prstGeom prst="rect">
            <a:avLst/>
          </a:prstGeom>
          <a:solidFill>
            <a:srgbClr val="FFD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  <a:ea typeface="MS PGothic" charset="-128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Wingdings" charset="2"/>
              <a:buNone/>
              <a:defRPr/>
            </a:pPr>
            <a:r>
              <a:rPr lang="fr-FR" altLang="fr-FR" sz="1200" b="1" dirty="0">
                <a:solidFill>
                  <a:srgbClr val="C00000"/>
                </a:solidFill>
                <a:latin typeface="+mj-lt"/>
              </a:rPr>
              <a:t>MU5BIP07-Science and society </a:t>
            </a:r>
          </a:p>
          <a:p>
            <a:pPr algn="ctr">
              <a:spcBef>
                <a:spcPct val="0"/>
              </a:spcBef>
              <a:buClrTx/>
              <a:buSzTx/>
              <a:buFont typeface="Wingdings" charset="2"/>
              <a:buNone/>
              <a:defRPr/>
            </a:pPr>
            <a:r>
              <a:rPr lang="fr-FR" altLang="fr-FR" sz="1200" b="1" dirty="0">
                <a:solidFill>
                  <a:srgbClr val="C00000"/>
                </a:solidFill>
                <a:latin typeface="+mj-lt"/>
              </a:rPr>
              <a:t>tous les vendredi MATIN </a:t>
            </a:r>
            <a:r>
              <a:rPr lang="fr-FR" altLang="fr-FR" sz="1200" b="1" u="sng" dirty="0">
                <a:solidFill>
                  <a:srgbClr val="C00000"/>
                </a:solidFill>
                <a:latin typeface="+mj-lt"/>
              </a:rPr>
              <a:t>Du  22 Octobre  au 17 Décembre  (</a:t>
            </a:r>
            <a:r>
              <a:rPr lang="fr-FR" altLang="fr-FR" sz="1100" dirty="0">
                <a:solidFill>
                  <a:srgbClr val="C00000"/>
                </a:solidFill>
                <a:latin typeface="+mj-lt"/>
              </a:rPr>
              <a:t>S </a:t>
            </a:r>
            <a:r>
              <a:rPr lang="fr-FR" altLang="fr-FR" sz="1100" dirty="0" err="1">
                <a:solidFill>
                  <a:srgbClr val="C00000"/>
                </a:solidFill>
                <a:latin typeface="+mj-lt"/>
              </a:rPr>
              <a:t>Karabina</a:t>
            </a:r>
            <a:r>
              <a:rPr lang="fr-FR" altLang="fr-FR" sz="1100" dirty="0">
                <a:solidFill>
                  <a:srgbClr val="C00000"/>
                </a:solidFill>
                <a:latin typeface="+mj-lt"/>
              </a:rPr>
              <a:t>) </a:t>
            </a:r>
            <a:r>
              <a:rPr lang="fr-FR" altLang="fr-FR" sz="1100" i="1" dirty="0">
                <a:solidFill>
                  <a:srgbClr val="C00000"/>
                </a:solidFill>
                <a:latin typeface="+mj-lt"/>
              </a:rPr>
              <a:t>UE du parcours PPH</a:t>
            </a:r>
          </a:p>
        </p:txBody>
      </p:sp>
      <p:grpSp>
        <p:nvGrpSpPr>
          <p:cNvPr id="16400" name="Groupe 10">
            <a:extLst>
              <a:ext uri="{FF2B5EF4-FFF2-40B4-BE49-F238E27FC236}">
                <a16:creationId xmlns:a16="http://schemas.microsoft.com/office/drawing/2014/main" id="{610970FA-B822-A245-ACFC-F7EC6571C185}"/>
              </a:ext>
            </a:extLst>
          </p:cNvPr>
          <p:cNvGrpSpPr>
            <a:grpSpLocks/>
          </p:cNvGrpSpPr>
          <p:nvPr/>
        </p:nvGrpSpPr>
        <p:grpSpPr bwMode="auto">
          <a:xfrm>
            <a:off x="153988" y="4763"/>
            <a:ext cx="2048496" cy="1276152"/>
            <a:chOff x="327025" y="-27384"/>
            <a:chExt cx="2048832" cy="1276624"/>
          </a:xfrm>
        </p:grpSpPr>
        <p:sp>
          <p:nvSpPr>
            <p:cNvPr id="16413" name="Rectangle 23">
              <a:extLst>
                <a:ext uri="{FF2B5EF4-FFF2-40B4-BE49-F238E27FC236}">
                  <a16:creationId xmlns:a16="http://schemas.microsoft.com/office/drawing/2014/main" id="{78B687DF-B65D-0347-8C48-184A0258C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025" y="29787"/>
              <a:ext cx="577945" cy="192158"/>
            </a:xfrm>
            <a:prstGeom prst="rect">
              <a:avLst/>
            </a:prstGeom>
            <a:solidFill>
              <a:srgbClr val="ADC0F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solidFill>
                  <a:srgbClr val="FFFFFF"/>
                </a:solidFill>
              </a:endParaRPr>
            </a:p>
          </p:txBody>
        </p:sp>
        <p:sp>
          <p:nvSpPr>
            <p:cNvPr id="16414" name="ZoneTexte 2">
              <a:extLst>
                <a:ext uri="{FF2B5EF4-FFF2-40B4-BE49-F238E27FC236}">
                  <a16:creationId xmlns:a16="http://schemas.microsoft.com/office/drawing/2014/main" id="{E6B6ECB4-7DC5-824C-A691-87BC172DE0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3047" y="-27384"/>
              <a:ext cx="801819" cy="308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fr-FR" sz="1400"/>
                <a:t> Qualité</a:t>
              </a:r>
            </a:p>
          </p:txBody>
        </p:sp>
        <p:sp>
          <p:nvSpPr>
            <p:cNvPr id="16415" name="Rectangle 25">
              <a:extLst>
                <a:ext uri="{FF2B5EF4-FFF2-40B4-BE49-F238E27FC236}">
                  <a16:creationId xmlns:a16="http://schemas.microsoft.com/office/drawing/2014/main" id="{BE3EC2E9-BEB5-3944-B54B-0D326CEE4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025" y="261648"/>
              <a:ext cx="577945" cy="192158"/>
            </a:xfrm>
            <a:prstGeom prst="rect">
              <a:avLst/>
            </a:prstGeom>
            <a:solidFill>
              <a:srgbClr val="FFF89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solidFill>
                  <a:srgbClr val="FFFFFF"/>
                </a:solidFill>
              </a:endParaRPr>
            </a:p>
          </p:txBody>
        </p:sp>
        <p:sp>
          <p:nvSpPr>
            <p:cNvPr id="16417" name="ZoneTexte 26">
              <a:extLst>
                <a:ext uri="{FF2B5EF4-FFF2-40B4-BE49-F238E27FC236}">
                  <a16:creationId xmlns:a16="http://schemas.microsoft.com/office/drawing/2014/main" id="{62734CD4-A7FE-3044-A326-391722F1FD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3047" y="204477"/>
              <a:ext cx="1478205" cy="3065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MS PGothic" charset="-128"/>
                  <a:cs typeface="MS PGothic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MS PGothic" charset="-128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fr-FR" altLang="fr-FR" sz="1400">
                  <a:latin typeface="+mj-lt"/>
                </a:rPr>
                <a:t> Communication</a:t>
              </a:r>
            </a:p>
          </p:txBody>
        </p:sp>
        <p:sp>
          <p:nvSpPr>
            <p:cNvPr id="6" name="Rectangle 27">
              <a:extLst>
                <a:ext uri="{FF2B5EF4-FFF2-40B4-BE49-F238E27FC236}">
                  <a16:creationId xmlns:a16="http://schemas.microsoft.com/office/drawing/2014/main" id="{EA27C4C4-12B9-B64E-A0CA-AC4DC70D8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025" y="753955"/>
              <a:ext cx="577945" cy="193747"/>
            </a:xfrm>
            <a:prstGeom prst="rect">
              <a:avLst/>
            </a:prstGeom>
            <a:solidFill>
              <a:srgbClr val="14B34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solidFill>
                  <a:srgbClr val="FFFFFF"/>
                </a:solidFill>
              </a:endParaRPr>
            </a:p>
          </p:txBody>
        </p:sp>
        <p:sp>
          <p:nvSpPr>
            <p:cNvPr id="16419" name="ZoneTexte 28">
              <a:extLst>
                <a:ext uri="{FF2B5EF4-FFF2-40B4-BE49-F238E27FC236}">
                  <a16:creationId xmlns:a16="http://schemas.microsoft.com/office/drawing/2014/main" id="{D6558AEE-B1CD-7649-92FF-146069F1BA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3047" y="696784"/>
              <a:ext cx="1359123" cy="30808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MS PGothic" charset="-128"/>
                  <a:cs typeface="MS PGothic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MS PGothic" charset="-128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fr-FR" altLang="fr-FR" sz="1400">
                  <a:latin typeface="+mj-lt"/>
                </a:rPr>
                <a:t> UE obligatoire</a:t>
              </a:r>
            </a:p>
          </p:txBody>
        </p:sp>
        <p:sp>
          <p:nvSpPr>
            <p:cNvPr id="8" name="Rectangle 30">
              <a:extLst>
                <a:ext uri="{FF2B5EF4-FFF2-40B4-BE49-F238E27FC236}">
                  <a16:creationId xmlns:a16="http://schemas.microsoft.com/office/drawing/2014/main" id="{E7D6C84A-AAE0-2B44-9330-4D28EE1E1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025" y="1000108"/>
              <a:ext cx="577945" cy="192159"/>
            </a:xfrm>
            <a:prstGeom prst="rect">
              <a:avLst/>
            </a:prstGeom>
            <a:solidFill>
              <a:srgbClr val="FFD6B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fr-FR" sz="1800">
                <a:solidFill>
                  <a:srgbClr val="FFFFFF"/>
                </a:solidFill>
              </a:endParaRPr>
            </a:p>
          </p:txBody>
        </p:sp>
        <p:sp>
          <p:nvSpPr>
            <p:cNvPr id="16421" name="ZoneTexte 31">
              <a:extLst>
                <a:ext uri="{FF2B5EF4-FFF2-40B4-BE49-F238E27FC236}">
                  <a16:creationId xmlns:a16="http://schemas.microsoft.com/office/drawing/2014/main" id="{4E8599E4-75EA-D542-8162-376CA6794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6864" y="941349"/>
              <a:ext cx="1508993" cy="30789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MS PGothic" charset="-128"/>
                  <a:cs typeface="MS PGothic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MS PGothic" charset="-128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fr-FR" altLang="fr-FR" sz="1400" dirty="0">
                  <a:latin typeface="+mj-lt"/>
                </a:rPr>
                <a:t> UE transversale</a:t>
              </a:r>
            </a:p>
          </p:txBody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89536F81-8ED4-0749-8BB4-32B9A35EC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025" y="501448"/>
              <a:ext cx="577945" cy="19215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fr-FR" altLang="fr-FR" sz="1800">
                <a:solidFill>
                  <a:srgbClr val="FFFFFF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423" name="ZoneTexte 26">
              <a:extLst>
                <a:ext uri="{FF2B5EF4-FFF2-40B4-BE49-F238E27FC236}">
                  <a16:creationId xmlns:a16="http://schemas.microsoft.com/office/drawing/2014/main" id="{CDF77A6A-DCA5-5144-A0FC-C53130871A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6864" y="444277"/>
              <a:ext cx="534209" cy="30789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  <a:ea typeface="MS PGothic" charset="-128"/>
                  <a:cs typeface="MS PGothic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  <a:ea typeface="MS PGothic" charset="-128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fr-FR" altLang="fr-FR" sz="1400" dirty="0">
                  <a:latin typeface="+mj-lt"/>
                </a:rPr>
                <a:t> R&amp;I</a:t>
              </a:r>
            </a:p>
          </p:txBody>
        </p:sp>
      </p:grpSp>
      <p:sp>
        <p:nvSpPr>
          <p:cNvPr id="16401" name="ZoneTexte 32">
            <a:extLst>
              <a:ext uri="{FF2B5EF4-FFF2-40B4-BE49-F238E27FC236}">
                <a16:creationId xmlns:a16="http://schemas.microsoft.com/office/drawing/2014/main" id="{E10F173E-C080-1C44-BD0D-DDA814A2C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4071938"/>
            <a:ext cx="3857625" cy="1200150"/>
          </a:xfrm>
          <a:prstGeom prst="rect">
            <a:avLst/>
          </a:prstGeom>
          <a:solidFill>
            <a:srgbClr val="FFF89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200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200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200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200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200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200" b="1"/>
          </a:p>
        </p:txBody>
      </p:sp>
      <p:sp>
        <p:nvSpPr>
          <p:cNvPr id="51" name="Rectangle 25">
            <a:extLst>
              <a:ext uri="{FF2B5EF4-FFF2-40B4-BE49-F238E27FC236}">
                <a16:creationId xmlns:a16="http://schemas.microsoft.com/office/drawing/2014/main" id="{98F35D0A-6E91-E44E-8707-45CF4FEB9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0808" y="4086315"/>
            <a:ext cx="1822450" cy="11763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800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6403" name="ZoneTexte 1">
            <a:extLst>
              <a:ext uri="{FF2B5EF4-FFF2-40B4-BE49-F238E27FC236}">
                <a16:creationId xmlns:a16="http://schemas.microsoft.com/office/drawing/2014/main" id="{FE80CCF6-2FF7-344D-9ADE-E1907A8DB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4141788"/>
            <a:ext cx="38544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fr-FR" altLang="fr-FR" sz="1200" b="1" dirty="0"/>
              <a:t>MU5BIQ06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b="1" i="1" u="sng" dirty="0"/>
              <a:t>Du  27 septembre au 15 Octobre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200" b="1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b="1" dirty="0"/>
              <a:t>Communication et innovation en nutrition/santé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dirty="0"/>
              <a:t>(D. </a:t>
            </a:r>
            <a:r>
              <a:rPr lang="fr-FR" altLang="fr-FR" sz="1200" dirty="0" err="1"/>
              <a:t>Wallet-Wodka</a:t>
            </a:r>
            <a:r>
              <a:rPr lang="fr-FR" altLang="fr-FR" sz="1200" dirty="0"/>
              <a:t>)</a:t>
            </a:r>
            <a:endParaRPr lang="fr-FR" altLang="fr-FR" sz="12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49CF3D-2846-D34F-B5B0-3D36529294CB}"/>
              </a:ext>
            </a:extLst>
          </p:cNvPr>
          <p:cNvSpPr/>
          <p:nvPr/>
        </p:nvSpPr>
        <p:spPr>
          <a:xfrm>
            <a:off x="5467350" y="4054475"/>
            <a:ext cx="3444875" cy="1196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GB" altLang="fr-FR">
              <a:solidFill>
                <a:srgbClr val="FFFFFF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5D663-0422-3244-85B5-29B89920BBD7}"/>
              </a:ext>
            </a:extLst>
          </p:cNvPr>
          <p:cNvSpPr/>
          <p:nvPr/>
        </p:nvSpPr>
        <p:spPr>
          <a:xfrm>
            <a:off x="5495925" y="5283200"/>
            <a:ext cx="3435350" cy="962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GB" altLang="fr-FR">
              <a:solidFill>
                <a:srgbClr val="FFFFF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507B053-67F8-8D4B-B2EB-0E36BC31CE41}"/>
              </a:ext>
            </a:extLst>
          </p:cNvPr>
          <p:cNvSpPr txBox="1"/>
          <p:nvPr/>
        </p:nvSpPr>
        <p:spPr>
          <a:xfrm>
            <a:off x="5941693" y="5256213"/>
            <a:ext cx="2496197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altLang="fr-FR" sz="1200" b="1" dirty="0">
                <a:solidFill>
                  <a:srgbClr val="C00000"/>
                </a:solidFill>
                <a:latin typeface="+mj-lt"/>
              </a:rPr>
              <a:t>MU5BIP15 </a:t>
            </a:r>
          </a:p>
          <a:p>
            <a:pPr algn="ctr">
              <a:spcAft>
                <a:spcPts val="600"/>
              </a:spcAft>
              <a:defRPr/>
            </a:pPr>
            <a:r>
              <a:rPr lang="fr-FR" altLang="fr-FR" sz="1200" b="1" i="1" u="sng" dirty="0">
                <a:solidFill>
                  <a:srgbClr val="C00000"/>
                </a:solidFill>
                <a:latin typeface="+mj-lt"/>
              </a:rPr>
              <a:t>Du 18 au 29 Octobre</a:t>
            </a:r>
            <a:endParaRPr lang="fr-FR" altLang="fr-FR" sz="1200" b="1" dirty="0">
              <a:solidFill>
                <a:srgbClr val="C00000"/>
              </a:solidFill>
              <a:latin typeface="+mj-lt"/>
            </a:endParaRPr>
          </a:p>
          <a:p>
            <a:pPr algn="ctr">
              <a:spcAft>
                <a:spcPts val="600"/>
              </a:spcAft>
              <a:defRPr/>
            </a:pPr>
            <a:r>
              <a:rPr lang="fr-FR" altLang="fr-FR" sz="1200" b="1" dirty="0">
                <a:solidFill>
                  <a:srgbClr val="C00000"/>
                </a:solidFill>
                <a:latin typeface="+mj-lt"/>
              </a:rPr>
              <a:t>Drug </a:t>
            </a:r>
            <a:r>
              <a:rPr lang="fr-FR" altLang="fr-FR" sz="1200" b="1" dirty="0" err="1">
                <a:solidFill>
                  <a:srgbClr val="C00000"/>
                </a:solidFill>
                <a:latin typeface="+mj-lt"/>
              </a:rPr>
              <a:t>Odyssey</a:t>
            </a:r>
            <a:endParaRPr lang="fr-FR" altLang="fr-FR" sz="1200" b="1" dirty="0">
              <a:solidFill>
                <a:srgbClr val="C00000"/>
              </a:solidFill>
              <a:latin typeface="+mj-lt"/>
            </a:endParaRPr>
          </a:p>
          <a:p>
            <a:pPr algn="ctr">
              <a:defRPr/>
            </a:pPr>
            <a:r>
              <a:rPr lang="fr-FR" altLang="fr-FR" sz="1200" dirty="0">
                <a:solidFill>
                  <a:srgbClr val="C00000"/>
                </a:solidFill>
                <a:latin typeface="+mj-lt"/>
              </a:rPr>
              <a:t>(B Blondeau </a:t>
            </a:r>
            <a:r>
              <a:rPr lang="fr-FR" altLang="fr-FR" sz="1200" i="1" dirty="0">
                <a:solidFill>
                  <a:srgbClr val="C00000"/>
                </a:solidFill>
                <a:latin typeface="+mj-lt"/>
              </a:rPr>
              <a:t>UE du parcours PPH</a:t>
            </a:r>
            <a:endParaRPr lang="en-GB" sz="1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126BDDC-BE4F-ED44-B083-45B5FADB6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125" y="4440238"/>
            <a:ext cx="14478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28672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lang="fr-FR" altLang="fr-FR" sz="1200" b="1" dirty="0">
                <a:solidFill>
                  <a:srgbClr val="00B050"/>
                </a:solidFill>
                <a:cs typeface="Arial" panose="020B0604020202020204" pitchFamily="34" charset="0"/>
              </a:rPr>
              <a:t> MU5BIQ02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200" b="1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FR" altLang="fr-FR" sz="1200" b="1" dirty="0">
                <a:solidFill>
                  <a:srgbClr val="00B050"/>
                </a:solidFill>
                <a:cs typeface="Arial" panose="020B0604020202020204" pitchFamily="34" charset="0"/>
              </a:rPr>
              <a:t>CONFÉRENCES ENTREPRISES</a:t>
            </a:r>
            <a:endParaRPr lang="fr-FR" altLang="fr-FR" sz="1200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16409" name="Rectangle 16">
            <a:extLst>
              <a:ext uri="{FF2B5EF4-FFF2-40B4-BE49-F238E27FC236}">
                <a16:creationId xmlns:a16="http://schemas.microsoft.com/office/drawing/2014/main" id="{773F2A8B-63ED-804B-9A33-91053E159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8475" y="2549525"/>
            <a:ext cx="481647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100" b="1" u="sng" dirty="0"/>
              <a:t>Du 13 au 24 septembre</a:t>
            </a:r>
            <a:endParaRPr lang="fr-FR" altLang="fr-FR" sz="1100" u="sng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 dirty="0"/>
              <a:t>Ateliers IP:  S </a:t>
            </a:r>
            <a:r>
              <a:rPr lang="fr-FR" altLang="fr-FR" sz="1000" dirty="0" err="1"/>
              <a:t>Couasnon</a:t>
            </a:r>
            <a:r>
              <a:rPr lang="fr-FR" altLang="fr-FR" sz="1000" dirty="0"/>
              <a:t>-Legroux ( Septembre ) 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 dirty="0"/>
              <a:t>Simulations d’entretiens: SOI V </a:t>
            </a:r>
            <a:r>
              <a:rPr lang="fr-FR" altLang="fr-FR" sz="1000" dirty="0" err="1"/>
              <a:t>Burguy</a:t>
            </a:r>
            <a:r>
              <a:rPr lang="fr-FR" altLang="fr-FR" sz="1000" dirty="0"/>
              <a:t> ()</a:t>
            </a:r>
          </a:p>
        </p:txBody>
      </p:sp>
      <p:sp>
        <p:nvSpPr>
          <p:cNvPr id="16410" name="Rectangle 3">
            <a:extLst>
              <a:ext uri="{FF2B5EF4-FFF2-40B4-BE49-F238E27FC236}">
                <a16:creationId xmlns:a16="http://schemas.microsoft.com/office/drawing/2014/main" id="{F8EE1238-F34D-7944-808A-3EC6FCEE2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63" y="5473700"/>
            <a:ext cx="3362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fr-FR" altLang="fr-FR" sz="1200" b="1"/>
              <a:t>Ateliers recherches bibliographiques-</a:t>
            </a:r>
          </a:p>
          <a:p>
            <a:pPr algn="ctr"/>
            <a:r>
              <a:rPr lang="fr-FR" altLang="fr-FR" sz="1200" b="1"/>
              <a:t>gestion de projet, BU, 15 octobre </a:t>
            </a:r>
            <a:endParaRPr lang="fr-FR" altLang="fr-FR" sz="120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D5CB7CF-A420-464E-82B3-470C7C673338}"/>
              </a:ext>
            </a:extLst>
          </p:cNvPr>
          <p:cNvSpPr txBox="1"/>
          <p:nvPr/>
        </p:nvSpPr>
        <p:spPr>
          <a:xfrm>
            <a:off x="107950" y="1279525"/>
            <a:ext cx="1193800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200" b="1">
                <a:solidFill>
                  <a:srgbClr val="C00000"/>
                </a:solidFill>
                <a:latin typeface="+mj-lt"/>
                <a:ea typeface="MS PGothic" charset="-128"/>
              </a:rPr>
              <a:t>UE en anglais</a:t>
            </a:r>
          </a:p>
        </p:txBody>
      </p:sp>
      <p:sp>
        <p:nvSpPr>
          <p:cNvPr id="16412" name="Rectangle 3">
            <a:extLst>
              <a:ext uri="{FF2B5EF4-FFF2-40B4-BE49-F238E27FC236}">
                <a16:creationId xmlns:a16="http://schemas.microsoft.com/office/drawing/2014/main" id="{56EEFBD3-E222-BC42-9184-E114673EB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4538" y="3300413"/>
            <a:ext cx="3921125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fr-FR" altLang="fr-FR" sz="1200" b="1" dirty="0"/>
              <a:t>Dates Ateliers recherches bibliographiques-</a:t>
            </a:r>
          </a:p>
          <a:p>
            <a:pPr algn="ctr"/>
            <a:r>
              <a:rPr lang="fr-FR" altLang="fr-FR" sz="1200" b="1" dirty="0"/>
              <a:t>gestion de projet, BU ?</a:t>
            </a:r>
            <a:endParaRPr lang="fr-FR" altLang="fr-FR" sz="1200" dirty="0"/>
          </a:p>
        </p:txBody>
      </p:sp>
      <p:sp>
        <p:nvSpPr>
          <p:cNvPr id="41" name="Rectangle 25">
            <a:extLst>
              <a:ext uri="{FF2B5EF4-FFF2-40B4-BE49-F238E27FC236}">
                <a16:creationId xmlns:a16="http://schemas.microsoft.com/office/drawing/2014/main" id="{0CB79744-E367-B140-BFEA-298E9407C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147" y="4061619"/>
            <a:ext cx="1822450" cy="11763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800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6405" name="ZoneTexte 5">
            <a:extLst>
              <a:ext uri="{FF2B5EF4-FFF2-40B4-BE49-F238E27FC236}">
                <a16:creationId xmlns:a16="http://schemas.microsoft.com/office/drawing/2014/main" id="{BD92FC53-9C56-B74F-836A-445029AF3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4159250"/>
            <a:ext cx="3492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fr-FR" altLang="fr-FR" sz="1200" b="1" dirty="0"/>
              <a:t>MU5BIQ03</a:t>
            </a:r>
          </a:p>
          <a:p>
            <a:pPr algn="ctr"/>
            <a:r>
              <a:rPr lang="fr-FR" altLang="fr-FR" sz="1200" b="1" i="1" u="sng" dirty="0"/>
              <a:t>Du 18 au 29 Octobre </a:t>
            </a:r>
          </a:p>
          <a:p>
            <a:pPr algn="ctr"/>
            <a:endParaRPr lang="fr-FR" altLang="fr-FR" sz="1200" b="1" dirty="0"/>
          </a:p>
          <a:p>
            <a:pPr algn="ctr"/>
            <a:r>
              <a:rPr lang="fr-FR" altLang="fr-FR" sz="1200" b="1" dirty="0"/>
              <a:t>Alimentation et santé: </a:t>
            </a:r>
            <a:r>
              <a:rPr lang="fr-FR" altLang="fr-FR" sz="1200" dirty="0"/>
              <a:t>qualités nutritionnelles et sensorielles (P. </a:t>
            </a:r>
            <a:r>
              <a:rPr lang="fr-FR" altLang="fr-FR" sz="1200" dirty="0" err="1"/>
              <a:t>Serradas</a:t>
            </a:r>
            <a:r>
              <a:rPr lang="fr-FR" altLang="fr-FR" sz="1200" dirty="0"/>
              <a:t>-V. </a:t>
            </a:r>
            <a:r>
              <a:rPr lang="fr-FR" altLang="fr-FR" sz="1200" dirty="0" err="1"/>
              <a:t>Douard</a:t>
            </a:r>
            <a:r>
              <a:rPr lang="fr-FR" altLang="fr-FR" sz="1200" dirty="0"/>
              <a:t>)</a:t>
            </a:r>
            <a:endParaRPr lang="fr-FR" altLang="fr-FR" sz="12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à coins arrondis 37">
            <a:extLst>
              <a:ext uri="{FF2B5EF4-FFF2-40B4-BE49-F238E27FC236}">
                <a16:creationId xmlns:a16="http://schemas.microsoft.com/office/drawing/2014/main" id="{7B22FD97-854F-5C40-B65D-2F2472F900CE}"/>
              </a:ext>
            </a:extLst>
          </p:cNvPr>
          <p:cNvSpPr/>
          <p:nvPr/>
        </p:nvSpPr>
        <p:spPr>
          <a:xfrm>
            <a:off x="1997075" y="6067425"/>
            <a:ext cx="5719763" cy="333375"/>
          </a:xfrm>
          <a:prstGeom prst="roundRect">
            <a:avLst/>
          </a:prstGeom>
          <a:solidFill>
            <a:srgbClr val="BAFE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8434" name="Rectangle 13">
            <a:extLst>
              <a:ext uri="{FF2B5EF4-FFF2-40B4-BE49-F238E27FC236}">
                <a16:creationId xmlns:a16="http://schemas.microsoft.com/office/drawing/2014/main" id="{F828068D-FFDC-E04B-83B5-5F44B2D2D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1775" y="335868"/>
            <a:ext cx="4575175" cy="82867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2291" name="Rectangle 24">
            <a:extLst>
              <a:ext uri="{FF2B5EF4-FFF2-40B4-BE49-F238E27FC236}">
                <a16:creationId xmlns:a16="http://schemas.microsoft.com/office/drawing/2014/main" id="{41623B0F-14B1-7F4E-8A72-409FEF24B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" y="19050"/>
            <a:ext cx="8724900" cy="3000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fr-FR" altLang="fr-FR" sz="18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5168E913-5F78-544B-9E6C-E55394DB9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963" y="-26988"/>
            <a:ext cx="158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b="1"/>
              <a:t>NOVEMBRE </a:t>
            </a:r>
            <a:endParaRPr lang="fr-FR" altLang="fr-FR"/>
          </a:p>
        </p:txBody>
      </p:sp>
      <p:sp>
        <p:nvSpPr>
          <p:cNvPr id="18437" name="Rectangle 13">
            <a:extLst>
              <a:ext uri="{FF2B5EF4-FFF2-40B4-BE49-F238E27FC236}">
                <a16:creationId xmlns:a16="http://schemas.microsoft.com/office/drawing/2014/main" id="{7AB8D45F-BF8E-FF44-B7E2-06FFD7FEA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9175" y="1181100"/>
            <a:ext cx="2808288" cy="1014413"/>
          </a:xfrm>
          <a:prstGeom prst="rect">
            <a:avLst/>
          </a:prstGeom>
          <a:solidFill>
            <a:srgbClr val="ADC0F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8438" name="Rectangle 18">
            <a:extLst>
              <a:ext uri="{FF2B5EF4-FFF2-40B4-BE49-F238E27FC236}">
                <a16:creationId xmlns:a16="http://schemas.microsoft.com/office/drawing/2014/main" id="{0BBC2587-AFFD-CE4B-88D2-DA0DE66CC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0936" y="1201300"/>
            <a:ext cx="336476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b="1" u="sng" dirty="0"/>
              <a:t>Du 23 au 27 Novembre</a:t>
            </a:r>
            <a:r>
              <a:rPr lang="fr-FR" altLang="fr-FR" sz="1200" dirty="0"/>
              <a:t> 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b="1" dirty="0"/>
              <a:t>MU5BI671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b="1" dirty="0"/>
              <a:t>Management de la qualité</a:t>
            </a:r>
            <a:r>
              <a:rPr lang="fr-FR" altLang="fr-FR" sz="1200" dirty="0"/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200" dirty="0"/>
              <a:t>(JP. Grill- S Collin-C </a:t>
            </a:r>
            <a:r>
              <a:rPr lang="en-GB" altLang="fr-FR" sz="1200" dirty="0" err="1"/>
              <a:t>Bohuon</a:t>
            </a:r>
            <a:r>
              <a:rPr lang="en-GB" altLang="fr-FR" sz="1200" dirty="0"/>
              <a:t>) </a:t>
            </a:r>
            <a:r>
              <a:rPr lang="fr-FR" altLang="fr-FR" sz="1200" i="1" dirty="0"/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i="1" dirty="0"/>
              <a:t>UE du Master BMC</a:t>
            </a:r>
            <a:endParaRPr lang="fr-FR" altLang="fr-FR" sz="1200" dirty="0"/>
          </a:p>
        </p:txBody>
      </p:sp>
      <p:sp>
        <p:nvSpPr>
          <p:cNvPr id="18439" name="Rectangle 17">
            <a:extLst>
              <a:ext uri="{FF2B5EF4-FFF2-40B4-BE49-F238E27FC236}">
                <a16:creationId xmlns:a16="http://schemas.microsoft.com/office/drawing/2014/main" id="{3C2841D5-7E89-484F-AA8B-6BD0925B0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88" y="3076575"/>
            <a:ext cx="2846387" cy="1017588"/>
          </a:xfrm>
          <a:prstGeom prst="rect">
            <a:avLst/>
          </a:prstGeom>
          <a:solidFill>
            <a:srgbClr val="ADC0F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fr-FR" altLang="fr-FR" sz="1200">
              <a:solidFill>
                <a:srgbClr val="FFFFFF"/>
              </a:solidFill>
            </a:endParaRPr>
          </a:p>
        </p:txBody>
      </p:sp>
      <p:sp>
        <p:nvSpPr>
          <p:cNvPr id="18440" name="Rectangle 18">
            <a:extLst>
              <a:ext uri="{FF2B5EF4-FFF2-40B4-BE49-F238E27FC236}">
                <a16:creationId xmlns:a16="http://schemas.microsoft.com/office/drawing/2014/main" id="{FA9AB3F4-726A-5045-8677-2494FC8D9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3" y="3094038"/>
            <a:ext cx="27797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fr-FR" altLang="fr-FR" sz="1200" b="1" dirty="0">
                <a:solidFill>
                  <a:srgbClr val="000000"/>
                </a:solidFill>
                <a:cs typeface="Arial" panose="020B0604020202020204" pitchFamily="34" charset="0"/>
              </a:rPr>
              <a:t>MU5BI671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fr-FR" altLang="fr-FR" sz="1200" b="1" u="sng" dirty="0">
                <a:cs typeface="Arial" panose="020B0604020202020204" pitchFamily="34" charset="0"/>
              </a:rPr>
              <a:t>Du 30 Novembre au 04 Décembre</a:t>
            </a:r>
            <a:r>
              <a:rPr lang="fr-FR" altLang="fr-FR" sz="800" dirty="0">
                <a:cs typeface="Arial" panose="020B0604020202020204" pitchFamily="34" charset="0"/>
              </a:rPr>
              <a:t> 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fr-FR" altLang="fr-FR" sz="1200" b="1" dirty="0">
                <a:solidFill>
                  <a:srgbClr val="000000"/>
                </a:solidFill>
                <a:cs typeface="Arial" panose="020B0604020202020204" pitchFamily="34" charset="0"/>
              </a:rPr>
              <a:t>Management de la qualité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fr-FR" altLang="fr-FR" sz="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altLang="fr-FR" sz="1200" dirty="0">
                <a:solidFill>
                  <a:srgbClr val="000000"/>
                </a:solidFill>
                <a:cs typeface="Arial" panose="020B0604020202020204" pitchFamily="34" charset="0"/>
              </a:rPr>
              <a:t>(JP. Grill) </a:t>
            </a:r>
            <a:r>
              <a:rPr lang="fr-FR" altLang="fr-FR" sz="1200" i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fr-FR" altLang="fr-FR" sz="1200" i="1" dirty="0">
                <a:solidFill>
                  <a:srgbClr val="000000"/>
                </a:solidFill>
                <a:cs typeface="Arial" panose="020B0604020202020204" pitchFamily="34" charset="0"/>
              </a:rPr>
              <a:t>UE du Master BMC</a:t>
            </a:r>
            <a:endParaRPr lang="fr-FR" altLang="fr-FR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2297" name="Rectangle 26">
            <a:extLst>
              <a:ext uri="{FF2B5EF4-FFF2-40B4-BE49-F238E27FC236}">
                <a16:creationId xmlns:a16="http://schemas.microsoft.com/office/drawing/2014/main" id="{6E44FD68-A603-9949-81AF-F62C0DA2E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88" y="2749550"/>
            <a:ext cx="8724900" cy="3016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8442" name="Rectangle 9">
            <a:extLst>
              <a:ext uri="{FF2B5EF4-FFF2-40B4-BE49-F238E27FC236}">
                <a16:creationId xmlns:a16="http://schemas.microsoft.com/office/drawing/2014/main" id="{1075F986-BC9E-BE4A-9A6E-D387449B7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063" y="2295525"/>
            <a:ext cx="1633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b="1"/>
              <a:t>DECEMBRE  </a:t>
            </a:r>
            <a:endParaRPr lang="fr-FR" altLang="fr-FR"/>
          </a:p>
        </p:txBody>
      </p:sp>
      <p:sp>
        <p:nvSpPr>
          <p:cNvPr id="18443" name="Rectangle 33">
            <a:extLst>
              <a:ext uri="{FF2B5EF4-FFF2-40B4-BE49-F238E27FC236}">
                <a16:creationId xmlns:a16="http://schemas.microsoft.com/office/drawing/2014/main" id="{099FFDA6-5938-FC4A-83EC-4110D8BBC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236788"/>
            <a:ext cx="8724900" cy="485775"/>
          </a:xfrm>
          <a:prstGeom prst="rect">
            <a:avLst/>
          </a:prstGeom>
          <a:solidFill>
            <a:srgbClr val="FFD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fr-FR" altLang="fr-FR" sz="1200" b="1" dirty="0">
                <a:solidFill>
                  <a:srgbClr val="C00000"/>
                </a:solidFill>
              </a:rPr>
              <a:t>Science and society tous les vendredi MATIN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fr-FR" altLang="fr-FR" sz="1200" b="1" dirty="0">
                <a:solidFill>
                  <a:srgbClr val="C00000"/>
                </a:solidFill>
              </a:rPr>
              <a:t>MU5BIP07- </a:t>
            </a:r>
            <a:r>
              <a:rPr lang="fr-FR" altLang="fr-FR" sz="1200" b="1" u="sng" dirty="0">
                <a:solidFill>
                  <a:srgbClr val="C00000"/>
                </a:solidFill>
              </a:rPr>
              <a:t>13 Octobre – 18 Décembre  (</a:t>
            </a:r>
            <a:r>
              <a:rPr lang="fr-FR" altLang="fr-FR" sz="1200" dirty="0">
                <a:solidFill>
                  <a:srgbClr val="C00000"/>
                </a:solidFill>
              </a:rPr>
              <a:t>S </a:t>
            </a:r>
            <a:r>
              <a:rPr lang="fr-FR" altLang="fr-FR" sz="1200" dirty="0" err="1">
                <a:solidFill>
                  <a:srgbClr val="C00000"/>
                </a:solidFill>
              </a:rPr>
              <a:t>Karabina</a:t>
            </a:r>
            <a:r>
              <a:rPr lang="fr-FR" altLang="fr-FR" sz="1200" dirty="0">
                <a:solidFill>
                  <a:srgbClr val="C00000"/>
                </a:solidFill>
              </a:rPr>
              <a:t>) </a:t>
            </a:r>
            <a:endParaRPr lang="fr-FR" altLang="fr-FR" sz="1100" dirty="0">
              <a:solidFill>
                <a:srgbClr val="C00000"/>
              </a:solidFill>
            </a:endParaRPr>
          </a:p>
        </p:txBody>
      </p:sp>
      <p:sp>
        <p:nvSpPr>
          <p:cNvPr id="18444" name="Rectangle 20">
            <a:extLst>
              <a:ext uri="{FF2B5EF4-FFF2-40B4-BE49-F238E27FC236}">
                <a16:creationId xmlns:a16="http://schemas.microsoft.com/office/drawing/2014/main" id="{1A1F383F-082E-AA4C-B8CF-4F645CD3C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" y="342900"/>
            <a:ext cx="2798762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fr-FR" altLang="fr-FR" sz="1200" b="1" dirty="0"/>
              <a:t>MU5BIP13</a:t>
            </a:r>
            <a:endParaRPr lang="fr-FR" altLang="fr-FR" sz="12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b="1" u="sng" dirty="0"/>
              <a:t>Du 2 au 5 Novembre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fr-FR" altLang="fr-FR" sz="1200" b="1" dirty="0"/>
              <a:t>Physiopathologies Métaboliques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b="1" dirty="0"/>
              <a:t> </a:t>
            </a:r>
            <a:r>
              <a:rPr lang="fr-FR" altLang="fr-FR" sz="1200" dirty="0"/>
              <a:t> (J Tordjman et C Vigouroux)</a:t>
            </a:r>
            <a:endParaRPr lang="fr-FR" altLang="fr-FR" sz="1200" b="1" dirty="0"/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795A2660-4767-2B47-8071-1B297D9BE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4632325"/>
            <a:ext cx="6984999" cy="2984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8447" name="Rectangle 3">
            <a:extLst>
              <a:ext uri="{FF2B5EF4-FFF2-40B4-BE49-F238E27FC236}">
                <a16:creationId xmlns:a16="http://schemas.microsoft.com/office/drawing/2014/main" id="{3CD5862D-8B6F-6944-B312-776C66CE6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400" y="4608513"/>
            <a:ext cx="1249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b="1"/>
              <a:t>JANVIER </a:t>
            </a:r>
            <a:endParaRPr lang="fr-FR" altLang="fr-FR"/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8C6A1189-2878-8C4F-B480-8D1FEBAEB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4959350"/>
            <a:ext cx="3957637" cy="984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fr-FR" altLang="fr-FR" sz="1200" b="1" dirty="0">
                <a:solidFill>
                  <a:srgbClr val="C00000"/>
                </a:solidFill>
                <a:cs typeface="Arial" panose="020B0604020202020204" pitchFamily="34" charset="0"/>
              </a:rPr>
              <a:t>MU5BIP16 </a:t>
            </a:r>
            <a:endParaRPr lang="fr-FR" altLang="fr-FR" sz="1200" dirty="0">
              <a:solidFill>
                <a:srgbClr val="C00000"/>
              </a:solidFill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fr-FR" altLang="fr-FR" sz="1200" b="1" u="sng" dirty="0">
                <a:solidFill>
                  <a:srgbClr val="C00000"/>
                </a:solidFill>
                <a:cs typeface="Arial" pitchFamily="34" charset="0"/>
              </a:rPr>
              <a:t>Du 3 au 13 Janvier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fr-FR" altLang="fr-FR" sz="1200" b="1" dirty="0">
                <a:solidFill>
                  <a:srgbClr val="C00000"/>
                </a:solidFill>
                <a:cs typeface="Arial" pitchFamily="34" charset="0"/>
              </a:rPr>
              <a:t>Initiation in </a:t>
            </a:r>
            <a:r>
              <a:rPr lang="fr-FR" altLang="fr-FR" sz="1200" b="1" dirty="0" err="1">
                <a:solidFill>
                  <a:srgbClr val="C00000"/>
                </a:solidFill>
                <a:cs typeface="Arial" pitchFamily="34" charset="0"/>
              </a:rPr>
              <a:t>Bioengeneering</a:t>
            </a:r>
            <a:endParaRPr lang="fr-FR" altLang="fr-FR" sz="12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defRPr/>
            </a:pPr>
            <a:r>
              <a:rPr lang="fr-FR" altLang="fr-FR" sz="1200" dirty="0">
                <a:solidFill>
                  <a:srgbClr val="C00000"/>
                </a:solidFill>
                <a:cs typeface="Arial" panose="020B0604020202020204" pitchFamily="34" charset="0"/>
              </a:rPr>
              <a:t>(F. Conti) </a:t>
            </a:r>
            <a:r>
              <a:rPr lang="fr-FR" altLang="fr-FR" sz="1200" i="1" dirty="0">
                <a:solidFill>
                  <a:srgbClr val="C00000"/>
                </a:solidFill>
                <a:cs typeface="Arial" panose="020B0604020202020204" pitchFamily="34" charset="0"/>
              </a:rPr>
              <a:t>UE du parcours PPH</a:t>
            </a:r>
            <a:endParaRPr lang="fr-FR" altLang="fr-FR" sz="12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18449" name="Rectangle 20">
            <a:extLst>
              <a:ext uri="{FF2B5EF4-FFF2-40B4-BE49-F238E27FC236}">
                <a16:creationId xmlns:a16="http://schemas.microsoft.com/office/drawing/2014/main" id="{5FDC7B55-4442-0147-9043-8D098DBFC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1176338"/>
            <a:ext cx="2784475" cy="1016000"/>
          </a:xfrm>
          <a:prstGeom prst="rect">
            <a:avLst/>
          </a:prstGeom>
          <a:solidFill>
            <a:srgbClr val="ADC0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b="1" u="sng" dirty="0"/>
              <a:t>Du 2 au 5 Novembre</a:t>
            </a:r>
            <a:endParaRPr lang="fr-FR" altLang="fr-FR" sz="1200" u="sng" dirty="0"/>
          </a:p>
          <a:p>
            <a:pPr algn="ctr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fr-FR" altLang="fr-FR" sz="1200" b="1" dirty="0"/>
              <a:t>MU5BIQ04 </a:t>
            </a:r>
            <a:endParaRPr lang="fr-FR" altLang="fr-FR" sz="1200" dirty="0"/>
          </a:p>
          <a:p>
            <a:pPr algn="ctr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fr-FR" altLang="fr-FR" sz="1200" b="1" dirty="0"/>
              <a:t>Composante hygiénique de la qualité des aliments et maîtrise des risques -</a:t>
            </a:r>
            <a:r>
              <a:rPr lang="fr-FR" altLang="fr-FR" sz="1100" i="1" dirty="0"/>
              <a:t>Semaine 2 </a:t>
            </a:r>
            <a:r>
              <a:rPr lang="fr-FR" altLang="fr-FR" sz="1200" dirty="0"/>
              <a:t>(F. </a:t>
            </a:r>
            <a:r>
              <a:rPr lang="fr-FR" altLang="fr-FR" sz="1200" dirty="0" err="1"/>
              <a:t>Bolnot</a:t>
            </a:r>
            <a:r>
              <a:rPr lang="fr-FR" altLang="fr-FR" sz="1200" dirty="0"/>
              <a:t>, ENVA)</a:t>
            </a:r>
            <a:endParaRPr lang="fr-FR" altLang="fr-FR" sz="1100" dirty="0"/>
          </a:p>
        </p:txBody>
      </p:sp>
      <p:sp>
        <p:nvSpPr>
          <p:cNvPr id="18450" name="Rectangle 2">
            <a:extLst>
              <a:ext uri="{FF2B5EF4-FFF2-40B4-BE49-F238E27FC236}">
                <a16:creationId xmlns:a16="http://schemas.microsoft.com/office/drawing/2014/main" id="{C8D067DC-6372-DC49-8D6D-7B76E559E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573" y="1357485"/>
            <a:ext cx="2601516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b="1" dirty="0">
                <a:cs typeface="+mn-cs"/>
              </a:rPr>
              <a:t> Date Atrium des métiers?</a:t>
            </a:r>
          </a:p>
        </p:txBody>
      </p:sp>
      <p:sp>
        <p:nvSpPr>
          <p:cNvPr id="18451" name="Rectangle 3">
            <a:extLst>
              <a:ext uri="{FF2B5EF4-FFF2-40B4-BE49-F238E27FC236}">
                <a16:creationId xmlns:a16="http://schemas.microsoft.com/office/drawing/2014/main" id="{ADF898F7-2941-9F45-B3C9-E1EAE6202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600" y="2708275"/>
            <a:ext cx="1568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b="1"/>
              <a:t>DECEMBRE </a:t>
            </a:r>
            <a:endParaRPr lang="fr-FR" altLang="fr-FR"/>
          </a:p>
        </p:txBody>
      </p:sp>
      <p:sp>
        <p:nvSpPr>
          <p:cNvPr id="18452" name="Rectangle 5">
            <a:extLst>
              <a:ext uri="{FF2B5EF4-FFF2-40B4-BE49-F238E27FC236}">
                <a16:creationId xmlns:a16="http://schemas.microsoft.com/office/drawing/2014/main" id="{09906074-3DFA-ED41-8B2E-201F82227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088" y="6384925"/>
            <a:ext cx="7299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altLang="fr-FR" sz="1200" b="1" dirty="0"/>
              <a:t>Soutenances mi-parcours Avril  2020   (non formelles mais OBLIGATOIRES)            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fr-FR" altLang="fr-FR" sz="1200" b="1" dirty="0"/>
              <a:t>Soutenances de fin de stage mi juillet ou mi septembre (selon la date de début de stage)</a:t>
            </a:r>
          </a:p>
        </p:txBody>
      </p:sp>
      <p:sp>
        <p:nvSpPr>
          <p:cNvPr id="18453" name="Rectangle 4">
            <a:extLst>
              <a:ext uri="{FF2B5EF4-FFF2-40B4-BE49-F238E27FC236}">
                <a16:creationId xmlns:a16="http://schemas.microsoft.com/office/drawing/2014/main" id="{40056DC4-2169-1344-B526-F6619580A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0738" y="6048375"/>
            <a:ext cx="31813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600" b="1">
                <a:solidFill>
                  <a:srgbClr val="0070C0"/>
                </a:solidFill>
              </a:rPr>
              <a:t>Stage en entreprise (6 mois)</a:t>
            </a:r>
          </a:p>
        </p:txBody>
      </p:sp>
      <p:sp>
        <p:nvSpPr>
          <p:cNvPr id="18457" name="Rectangle 13">
            <a:extLst>
              <a:ext uri="{FF2B5EF4-FFF2-40B4-BE49-F238E27FC236}">
                <a16:creationId xmlns:a16="http://schemas.microsoft.com/office/drawing/2014/main" id="{BB64F476-5D7D-A149-8B7B-D9A8B7E84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163" y="3355975"/>
            <a:ext cx="1217612" cy="6270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8458" name="ZoneTexte 1">
            <a:extLst>
              <a:ext uri="{FF2B5EF4-FFF2-40B4-BE49-F238E27FC236}">
                <a16:creationId xmlns:a16="http://schemas.microsoft.com/office/drawing/2014/main" id="{FFE9AFDE-3979-D84D-850C-9D29F052D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3367088"/>
            <a:ext cx="1304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fr-FR" altLang="fr-FR" sz="1200" dirty="0"/>
              <a:t>TD MUBIP13/14</a:t>
            </a:r>
          </a:p>
          <a:p>
            <a:pPr algn="ctr"/>
            <a:r>
              <a:rPr lang="fr-FR" altLang="fr-FR" sz="1200" b="1" u="sng" dirty="0"/>
              <a:t>X Décembre</a:t>
            </a:r>
          </a:p>
          <a:p>
            <a:pPr algn="ctr"/>
            <a:r>
              <a:rPr lang="fr-FR" altLang="fr-FR" sz="1200" b="1" u="sng" dirty="0"/>
              <a:t>X Décembre</a:t>
            </a:r>
          </a:p>
        </p:txBody>
      </p:sp>
      <p:sp>
        <p:nvSpPr>
          <p:cNvPr id="18459" name="Rectangle 9">
            <a:extLst>
              <a:ext uri="{FF2B5EF4-FFF2-40B4-BE49-F238E27FC236}">
                <a16:creationId xmlns:a16="http://schemas.microsoft.com/office/drawing/2014/main" id="{CAA7AE91-DB6D-9C42-9D17-18F6BFC80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7113" y="4152900"/>
            <a:ext cx="1633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b="1"/>
              <a:t>DECEMBRE  </a:t>
            </a:r>
            <a:endParaRPr lang="fr-FR" altLang="fr-FR"/>
          </a:p>
        </p:txBody>
      </p:sp>
      <p:sp>
        <p:nvSpPr>
          <p:cNvPr id="18460" name="Rectangle 33">
            <a:extLst>
              <a:ext uri="{FF2B5EF4-FFF2-40B4-BE49-F238E27FC236}">
                <a16:creationId xmlns:a16="http://schemas.microsoft.com/office/drawing/2014/main" id="{6C31E2CA-14AF-C047-9905-9FB4B4710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4094163"/>
            <a:ext cx="8724900" cy="485775"/>
          </a:xfrm>
          <a:prstGeom prst="rect">
            <a:avLst/>
          </a:prstGeom>
          <a:solidFill>
            <a:srgbClr val="FFD6B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fr-FR" altLang="fr-FR" sz="1200" b="1" dirty="0">
                <a:solidFill>
                  <a:srgbClr val="C00000"/>
                </a:solidFill>
              </a:rPr>
              <a:t>Science and society tous les vendredi MATIN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fr-FR" altLang="fr-FR" sz="1200" b="1" dirty="0">
                <a:solidFill>
                  <a:srgbClr val="C00000"/>
                </a:solidFill>
              </a:rPr>
              <a:t>MU5BIP07- </a:t>
            </a:r>
            <a:r>
              <a:rPr lang="fr-FR" altLang="fr-FR" sz="1200" b="1" u="sng" dirty="0">
                <a:solidFill>
                  <a:srgbClr val="C00000"/>
                </a:solidFill>
              </a:rPr>
              <a:t>13 Octobre – 18 Décembre (</a:t>
            </a:r>
            <a:r>
              <a:rPr lang="fr-FR" altLang="fr-FR" sz="1200" dirty="0">
                <a:solidFill>
                  <a:srgbClr val="C00000"/>
                </a:solidFill>
              </a:rPr>
              <a:t>S </a:t>
            </a:r>
            <a:r>
              <a:rPr lang="fr-FR" altLang="fr-FR" sz="1200" dirty="0" err="1">
                <a:solidFill>
                  <a:srgbClr val="C00000"/>
                </a:solidFill>
              </a:rPr>
              <a:t>Karabina</a:t>
            </a:r>
            <a:r>
              <a:rPr lang="fr-FR" altLang="fr-FR" sz="1200" dirty="0">
                <a:solidFill>
                  <a:srgbClr val="C00000"/>
                </a:solidFill>
              </a:rPr>
              <a:t>) </a:t>
            </a:r>
            <a:endParaRPr lang="fr-FR" altLang="fr-FR" sz="1100" dirty="0">
              <a:solidFill>
                <a:srgbClr val="C00000"/>
              </a:solidFill>
            </a:endParaRPr>
          </a:p>
        </p:txBody>
      </p:sp>
      <p:sp>
        <p:nvSpPr>
          <p:cNvPr id="18461" name="Rectangle 13">
            <a:extLst>
              <a:ext uri="{FF2B5EF4-FFF2-40B4-BE49-F238E27FC236}">
                <a16:creationId xmlns:a16="http://schemas.microsoft.com/office/drawing/2014/main" id="{EF3F30F1-796F-524B-A28B-BA269930E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8938" y="3060700"/>
            <a:ext cx="2211387" cy="100647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8462" name="Rectangle 18">
            <a:extLst>
              <a:ext uri="{FF2B5EF4-FFF2-40B4-BE49-F238E27FC236}">
                <a16:creationId xmlns:a16="http://schemas.microsoft.com/office/drawing/2014/main" id="{F2251C98-E81F-774D-99D3-D6F6AFFA5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2088" y="3243384"/>
            <a:ext cx="216535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fr-FR" altLang="fr-FR" sz="1200" b="1" u="sng" dirty="0">
                <a:cs typeface="Arial" panose="020B0604020202020204" pitchFamily="34" charset="0"/>
              </a:rPr>
              <a:t>Du 13 au 16 Décembre</a:t>
            </a:r>
            <a:r>
              <a:rPr lang="fr-FR" altLang="fr-FR" sz="1200" dirty="0">
                <a:cs typeface="Arial" panose="020B0604020202020204" pitchFamily="34" charset="0"/>
              </a:rPr>
              <a:t> 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fr-FR" altLang="fr-FR" sz="1100" b="1" dirty="0">
                <a:cs typeface="Arial" panose="020B0604020202020204" pitchFamily="34" charset="0"/>
              </a:rPr>
              <a:t>Physiopathologie hépatique 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fr-FR" altLang="fr-FR" sz="1100" b="1" dirty="0">
                <a:cs typeface="Arial" panose="020B0604020202020204" pitchFamily="34" charset="0"/>
              </a:rPr>
              <a:t>ou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fr-FR" altLang="fr-FR" sz="1100" b="1" dirty="0" err="1">
                <a:solidFill>
                  <a:srgbClr val="C00000"/>
                </a:solidFill>
                <a:cs typeface="Arial" panose="020B0604020202020204" pitchFamily="34" charset="0"/>
              </a:rPr>
              <a:t>Cardiovascular</a:t>
            </a:r>
            <a:r>
              <a:rPr lang="fr-FR" altLang="fr-FR" sz="1100" b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fr-FR" altLang="fr-FR" sz="1100" b="1" dirty="0" err="1">
                <a:solidFill>
                  <a:srgbClr val="C00000"/>
                </a:solidFill>
                <a:cs typeface="Arial" panose="020B0604020202020204" pitchFamily="34" charset="0"/>
              </a:rPr>
              <a:t>Disease</a:t>
            </a:r>
            <a:endParaRPr lang="fr-FR" altLang="fr-FR" sz="1100" b="1" dirty="0">
              <a:cs typeface="Arial" panose="020B0604020202020204" pitchFamily="34" charset="0"/>
            </a:endParaRPr>
          </a:p>
        </p:txBody>
      </p:sp>
      <p:sp>
        <p:nvSpPr>
          <p:cNvPr id="18463" name="Rectangle 18">
            <a:extLst>
              <a:ext uri="{FF2B5EF4-FFF2-40B4-BE49-F238E27FC236}">
                <a16:creationId xmlns:a16="http://schemas.microsoft.com/office/drawing/2014/main" id="{584C17C2-1423-B64A-870E-2DC3879A5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3046413"/>
            <a:ext cx="1993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fr-FR" altLang="fr-FR" sz="1200" b="1" dirty="0"/>
              <a:t>MU5BIP14</a:t>
            </a:r>
            <a:endParaRPr lang="fr-FR" altLang="fr-FR" sz="1200" i="1" dirty="0"/>
          </a:p>
        </p:txBody>
      </p:sp>
      <p:sp>
        <p:nvSpPr>
          <p:cNvPr id="18464" name="Rectangle 13">
            <a:extLst>
              <a:ext uri="{FF2B5EF4-FFF2-40B4-BE49-F238E27FC236}">
                <a16:creationId xmlns:a16="http://schemas.microsoft.com/office/drawing/2014/main" id="{D5014571-2215-DB46-A138-5458668E6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978400"/>
            <a:ext cx="1217613" cy="6270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8465" name="ZoneTexte 35">
            <a:extLst>
              <a:ext uri="{FF2B5EF4-FFF2-40B4-BE49-F238E27FC236}">
                <a16:creationId xmlns:a16="http://schemas.microsoft.com/office/drawing/2014/main" id="{C084CC61-D963-E34B-A326-DB9C9F9AB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6763" y="5037138"/>
            <a:ext cx="1303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fr-FR" altLang="fr-FR" sz="1200" dirty="0"/>
              <a:t>TD MUBIP13/14</a:t>
            </a:r>
          </a:p>
          <a:p>
            <a:pPr algn="ctr"/>
            <a:r>
              <a:rPr lang="fr-FR" altLang="fr-FR" sz="1200" b="1" u="sng" dirty="0"/>
              <a:t>X Janvier</a:t>
            </a:r>
          </a:p>
          <a:p>
            <a:pPr algn="ctr"/>
            <a:r>
              <a:rPr lang="fr-FR" altLang="fr-FR" sz="1200" b="1" u="sng" dirty="0"/>
              <a:t>X Janvier</a:t>
            </a:r>
          </a:p>
        </p:txBody>
      </p:sp>
      <p:sp>
        <p:nvSpPr>
          <p:cNvPr id="18466" name="Rectangle 44">
            <a:extLst>
              <a:ext uri="{FF2B5EF4-FFF2-40B4-BE49-F238E27FC236}">
                <a16:creationId xmlns:a16="http://schemas.microsoft.com/office/drawing/2014/main" id="{47388A86-CD53-1344-9458-2D0056C90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9463" y="6026150"/>
            <a:ext cx="5616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000" b="1">
                <a:solidFill>
                  <a:srgbClr val="0070C0"/>
                </a:solidFill>
              </a:rPr>
              <a:t>SECOND SEMESTRE</a:t>
            </a:r>
            <a:endParaRPr lang="fr-FR" altLang="fr-FR" sz="2000">
              <a:solidFill>
                <a:srgbClr val="0070C0"/>
              </a:solidFill>
            </a:endParaRPr>
          </a:p>
        </p:txBody>
      </p:sp>
      <p:sp>
        <p:nvSpPr>
          <p:cNvPr id="18467" name="Rectangle 19">
            <a:extLst>
              <a:ext uri="{FF2B5EF4-FFF2-40B4-BE49-F238E27FC236}">
                <a16:creationId xmlns:a16="http://schemas.microsoft.com/office/drawing/2014/main" id="{7FED635B-1E48-2040-82BA-81F29422B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6937" y="5174389"/>
            <a:ext cx="2476500" cy="742950"/>
          </a:xfrm>
          <a:prstGeom prst="rect">
            <a:avLst/>
          </a:prstGeom>
          <a:solidFill>
            <a:srgbClr val="73D19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fr-FR" altLang="fr-FR" i="1">
              <a:solidFill>
                <a:srgbClr val="73D19D"/>
              </a:solidFill>
            </a:endParaRPr>
          </a:p>
        </p:txBody>
      </p:sp>
      <p:sp>
        <p:nvSpPr>
          <p:cNvPr id="18468" name="Rectangle 13">
            <a:extLst>
              <a:ext uri="{FF2B5EF4-FFF2-40B4-BE49-F238E27FC236}">
                <a16:creationId xmlns:a16="http://schemas.microsoft.com/office/drawing/2014/main" id="{84B35138-C111-EF45-AD94-5BC76CAAE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0738" y="5221287"/>
            <a:ext cx="26400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b="1" i="1" dirty="0"/>
              <a:t>Projet Scientifique et technique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b="1" i="1" dirty="0"/>
              <a:t>« Nutrition and </a:t>
            </a:r>
            <a:r>
              <a:rPr lang="fr-FR" altLang="fr-FR" sz="1200" b="1" i="1" dirty="0" err="1"/>
              <a:t>Health</a:t>
            </a:r>
            <a:r>
              <a:rPr lang="fr-FR" altLang="fr-FR" sz="1200" b="1" i="1" dirty="0"/>
              <a:t> »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dirty="0"/>
              <a:t>(K. El </a:t>
            </a:r>
            <a:r>
              <a:rPr lang="fr-FR" altLang="fr-FR" sz="1200" dirty="0" err="1"/>
              <a:t>Hadri</a:t>
            </a:r>
            <a:r>
              <a:rPr lang="fr-FR" altLang="fr-FR" sz="1200" dirty="0"/>
              <a:t>- J </a:t>
            </a:r>
            <a:r>
              <a:rPr lang="fr-FR" altLang="fr-FR" sz="1200" dirty="0" err="1"/>
              <a:t>tordjman</a:t>
            </a:r>
            <a:r>
              <a:rPr lang="fr-FR" altLang="fr-FR" sz="1200" dirty="0"/>
              <a:t>)</a:t>
            </a:r>
          </a:p>
        </p:txBody>
      </p:sp>
      <p:sp>
        <p:nvSpPr>
          <p:cNvPr id="18469" name="Rectangle 3">
            <a:extLst>
              <a:ext uri="{FF2B5EF4-FFF2-40B4-BE49-F238E27FC236}">
                <a16:creationId xmlns:a16="http://schemas.microsoft.com/office/drawing/2014/main" id="{4BDB26D7-87EE-6744-BCBF-1B84502D0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574" y="1678934"/>
            <a:ext cx="2601516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fr-FR" altLang="fr-FR" sz="1200" b="1" dirty="0"/>
              <a:t>Date gestion de projet, BU?</a:t>
            </a:r>
            <a:endParaRPr lang="fr-FR" altLang="fr-FR" sz="1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C20DF6-C45B-6E45-BCB0-6798147E1B64}"/>
              </a:ext>
            </a:extLst>
          </p:cNvPr>
          <p:cNvSpPr/>
          <p:nvPr/>
        </p:nvSpPr>
        <p:spPr>
          <a:xfrm>
            <a:off x="4041775" y="31908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altLang="fr-FR" sz="1200" b="1" dirty="0"/>
              <a:t>MU5BIP04</a:t>
            </a:r>
          </a:p>
          <a:p>
            <a:pPr algn="ctr"/>
            <a:r>
              <a:rPr lang="fr-FR" altLang="fr-FR" sz="1200" b="1" dirty="0"/>
              <a:t>Du 15 au 24 Novembre </a:t>
            </a:r>
          </a:p>
          <a:p>
            <a:pPr algn="ctr"/>
            <a:r>
              <a:rPr lang="fr-FR" altLang="fr-FR" sz="1200" b="1" dirty="0" err="1"/>
              <a:t>Nutrigénomique</a:t>
            </a:r>
            <a:r>
              <a:rPr lang="fr-FR" altLang="fr-FR" sz="1200" b="1" dirty="0"/>
              <a:t>: détection des nutriments et intégration des signaux </a:t>
            </a:r>
            <a:r>
              <a:rPr lang="fr-FR" altLang="fr-FR" sz="1200" dirty="0"/>
              <a:t>(A. </a:t>
            </a:r>
            <a:r>
              <a:rPr lang="fr-FR" altLang="fr-FR" sz="1200" dirty="0" err="1"/>
              <a:t>Grosfeld</a:t>
            </a:r>
            <a:r>
              <a:rPr lang="fr-FR" altLang="fr-FR" sz="1200" dirty="0"/>
              <a:t> et J. Le </a:t>
            </a:r>
            <a:r>
              <a:rPr lang="fr-FR" altLang="fr-FR" sz="1200" dirty="0" err="1"/>
              <a:t>Beyec</a:t>
            </a:r>
            <a:r>
              <a:rPr lang="fr-FR" altLang="fr-FR" sz="1200" dirty="0"/>
              <a:t>-Le </a:t>
            </a:r>
            <a:r>
              <a:rPr lang="fr-FR" altLang="fr-FR" sz="1200" dirty="0" err="1"/>
              <a:t>Bihan</a:t>
            </a:r>
            <a:r>
              <a:rPr lang="fr-FR" altLang="fr-FR" sz="1200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éseau">
  <a:themeElements>
    <a:clrScheme name="Réseau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éseau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éseau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40045</TotalTime>
  <Words>481</Words>
  <Application>Microsoft Macintosh PowerPoint</Application>
  <PresentationFormat>Affichage à l'écran (4:3)</PresentationFormat>
  <Paragraphs>107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Wingdings</vt:lpstr>
      <vt:lpstr>Réseau</vt:lpstr>
      <vt:lpstr>Présentation PowerPoint</vt:lpstr>
      <vt:lpstr>Présentation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</dc:title>
  <dc:creator>alafran</dc:creator>
  <cp:lastModifiedBy>Microsoft Office User</cp:lastModifiedBy>
  <cp:revision>598</cp:revision>
  <cp:lastPrinted>2014-09-05T10:01:43Z</cp:lastPrinted>
  <dcterms:created xsi:type="dcterms:W3CDTF">2009-03-11T06:57:26Z</dcterms:created>
  <dcterms:modified xsi:type="dcterms:W3CDTF">2021-05-25T09:24:33Z</dcterms:modified>
</cp:coreProperties>
</file>